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69" r:id="rId4"/>
    <p:sldId id="277" r:id="rId5"/>
    <p:sldId id="270" r:id="rId6"/>
    <p:sldId id="258" r:id="rId7"/>
    <p:sldId id="281" r:id="rId8"/>
    <p:sldId id="287" r:id="rId9"/>
    <p:sldId id="288" r:id="rId10"/>
    <p:sldId id="285" r:id="rId11"/>
    <p:sldId id="286" r:id="rId12"/>
    <p:sldId id="26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203184"/>
    <a:srgbClr val="222C8E"/>
    <a:srgbClr val="FAD434"/>
    <a:srgbClr val="F63245"/>
    <a:srgbClr val="FED08C"/>
    <a:srgbClr val="E5EFFB"/>
    <a:srgbClr val="E84524"/>
    <a:srgbClr val="FADEAC"/>
    <a:srgbClr val="F4BA52"/>
    <a:srgbClr val="3075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>
      <p:cViewPr varScale="1">
        <p:scale>
          <a:sx n="43" d="100"/>
          <a:sy n="4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87144-8152-4934-8E71-28C798CF213C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7698-F83E-488B-B114-2727600A9E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7698-F83E-488B-B114-2727600A9E8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1" y="6027003"/>
            <a:ext cx="571500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Подготовила: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Исаева А.М. учитель – логопед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00034" y="214290"/>
          <a:ext cx="9244013" cy="5786438"/>
        </p:xfrm>
        <a:graphic>
          <a:graphicData uri="http://schemas.openxmlformats.org/presentationml/2006/ole">
            <p:oleObj spid="_x0000_s6145" name="Документ" r:id="rId5" imgW="5932357" imgH="3715372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71670" y="3429000"/>
            <a:ext cx="592935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latin typeface="Bookman Old Style" pitchFamily="18" charset="0"/>
              </a:rPr>
              <a:t>Лэпбук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– в работе педагогов и специалистов ДОУ»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6" y="0"/>
            <a:ext cx="9127859" cy="6858000"/>
          </a:xfrm>
          <a:prstGeom prst="rect">
            <a:avLst/>
          </a:prstGeom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127484"/>
            <a:ext cx="4857752" cy="273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 r="4762"/>
          <a:stretch>
            <a:fillRect/>
          </a:stretch>
        </p:blipFill>
        <p:spPr bwMode="auto">
          <a:xfrm>
            <a:off x="0" y="1"/>
            <a:ext cx="5143504" cy="303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 r="4859"/>
          <a:stretch>
            <a:fillRect/>
          </a:stretch>
        </p:blipFill>
        <p:spPr bwMode="auto">
          <a:xfrm>
            <a:off x="3702751" y="2143116"/>
            <a:ext cx="54412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628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00034" y="500042"/>
          <a:ext cx="9173482" cy="5643578"/>
        </p:xfrm>
        <a:graphic>
          <a:graphicData uri="http://schemas.openxmlformats.org/presentationml/2006/ole">
            <p:oleObj spid="_x0000_s32770" name="Документ" r:id="rId4" imgW="5932357" imgH="3715372" progId="Word.Document.12">
              <p:embed/>
            </p:oleObj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00232" y="3714752"/>
            <a:ext cx="6072230" cy="186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Журнал</a:t>
            </a:r>
            <a:r>
              <a:rPr kumimoji="0" lang="ru-RU" sz="23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«Дошкольное образование»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 11 2014г. - № 5 2015г., автор статьи Татьяна </a:t>
            </a:r>
            <a:r>
              <a:rPr kumimoji="0" lang="ru-RU" sz="23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Пироженко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сайте «Это интересно!» (</a:t>
            </a:r>
            <a:r>
              <a:rPr kumimoji="0" lang="ru-RU" sz="23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tavika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. </a:t>
            </a:r>
            <a:r>
              <a:rPr kumimoji="0" lang="ru-RU" sz="23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группе МААМ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78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28575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Спасибо за внимание</a:t>
            </a:r>
          </a:p>
          <a:p>
            <a:pPr algn="ctr"/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и творческих </a:t>
            </a:r>
            <a:r>
              <a:rPr lang="ru-RU" sz="36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Вам успехов!!!</a:t>
            </a:r>
            <a:r>
              <a:rPr lang="ru-RU" sz="36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!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90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72720" y="142852"/>
            <a:ext cx="6514122" cy="67151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61718"/>
            <a:ext cx="6072230" cy="111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              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Что такое </a:t>
            </a:r>
            <a:r>
              <a:rPr lang="ru-RU" sz="2800" b="1" dirty="0" err="1" smtClean="0">
                <a:solidFill>
                  <a:srgbClr val="FF0000"/>
                </a:solidFill>
                <a:latin typeface="Bookman Old Style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</a:p>
          <a:p>
            <a:pPr algn="ctr" fontAlgn="base"/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Лэпбук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 (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lapbook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)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 –</a:t>
            </a:r>
            <a:r>
              <a:rPr lang="ru-RU" sz="2400" dirty="0" smtClean="0">
                <a:latin typeface="Bookman Old Style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 переводе с английского языка означает «книга на коленях»</a:t>
            </a:r>
          </a:p>
          <a:p>
            <a:pPr algn="ctr" fontAlgn="base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Это интерактивная самодельная книга или папка, которая содержит: 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Кармашки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Книжки-раскладушки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Картинки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Конвертики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Окошки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Дверки </a:t>
            </a:r>
          </a:p>
          <a:p>
            <a:pPr marL="514350" indent="-514350" algn="ctr"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И другие детали, которые очень нравятся детям.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620000" y="5799560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10687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0"/>
            <a:ext cx="6072230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Интерактивные папки (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лэпбуки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недостаточно широко распространены в детских садах и заслуживают особенного пристального внимания, как технология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дошкольного образования.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FF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600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особая форма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организации учебного материала!!!</a:t>
            </a:r>
            <a:endParaRPr kumimoji="0" lang="ru-RU" sz="2600" b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47156"/>
            <a:ext cx="5000660" cy="2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795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6" y="0"/>
            <a:ext cx="91278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8358246" cy="51514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Значение 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лэпбука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для педагогов:</a:t>
            </a:r>
            <a:endParaRPr lang="ru-RU" sz="32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457200" lvl="0" indent="-457200" algn="ctr">
              <a:buFont typeface="Wingdings" pitchFamily="2" charset="2"/>
              <a:buChar char="ü"/>
            </a:pPr>
            <a:r>
              <a:rPr lang="ru-RU" sz="2750" dirty="0" smtClean="0">
                <a:solidFill>
                  <a:srgbClr val="FF0000"/>
                </a:solidFill>
                <a:latin typeface="Bookman Old Style" pitchFamily="18" charset="0"/>
              </a:rPr>
              <a:t>организации материала по изучаемой теме в рамках комплексно-тематического планирования;</a:t>
            </a:r>
          </a:p>
          <a:p>
            <a:pPr marL="457200" lvl="0" indent="-457200" algn="ctr">
              <a:buFont typeface="Wingdings" pitchFamily="2" charset="2"/>
              <a:buChar char="ü"/>
            </a:pPr>
            <a:r>
              <a:rPr lang="ru-RU" sz="2750" dirty="0" smtClean="0">
                <a:solidFill>
                  <a:srgbClr val="FF0000"/>
                </a:solidFill>
                <a:latin typeface="Bookman Old Style" pitchFamily="18" charset="0"/>
              </a:rPr>
              <a:t>оформлении результатов совместной проектной деятельности;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750" dirty="0" smtClean="0">
                <a:solidFill>
                  <a:srgbClr val="FF0000"/>
                </a:solidFill>
                <a:latin typeface="Bookman Old Style" pitchFamily="18" charset="0"/>
              </a:rPr>
              <a:t> организации индивидуальной и самостоятельной работы с детьми. </a:t>
            </a:r>
            <a:endParaRPr lang="ru-RU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 algn="ctr"/>
            <a:r>
              <a:rPr lang="ru-RU" sz="2750" b="1" dirty="0" smtClean="0">
                <a:solidFill>
                  <a:srgbClr val="FF0000"/>
                </a:solidFill>
                <a:latin typeface="Bookman Old Style" pitchFamily="18" charset="0"/>
              </a:rPr>
              <a:t>Это прекрасный способ </a:t>
            </a:r>
          </a:p>
          <a:p>
            <a:pPr lvl="0" algn="ctr"/>
            <a:r>
              <a:rPr lang="ru-RU" sz="2750" b="1" dirty="0" smtClean="0">
                <a:solidFill>
                  <a:srgbClr val="FF0000"/>
                </a:solidFill>
                <a:latin typeface="Bookman Old Style" pitchFamily="18" charset="0"/>
              </a:rPr>
              <a:t>подать всю имеющуюся информацию </a:t>
            </a:r>
          </a:p>
          <a:p>
            <a:pPr lvl="0" algn="ctr"/>
            <a:r>
              <a:rPr lang="ru-RU" sz="2750" b="1" dirty="0" smtClean="0">
                <a:solidFill>
                  <a:srgbClr val="FF0000"/>
                </a:solidFill>
                <a:latin typeface="Bookman Old Style" pitchFamily="18" charset="0"/>
              </a:rPr>
              <a:t>в компактной форме!!!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6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2793959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eorgia" panose="02040502050405020303" pitchFamily="18" charset="0"/>
              </a:rPr>
              <a:t>          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00364" y="214290"/>
            <a:ext cx="6000792" cy="36625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Значение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лэпбука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для ребенка: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пониманию и запоминанию информации по изучаемой теме;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приобретению ребенком навыков самостоятельного сбора информации по изучаемой теме;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повторению и закреплению материала по пройденной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86190"/>
            <a:ext cx="546493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63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78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429684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«Творческое взаимодействие» </a:t>
            </a: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- метод создания единого образовательного портала между детским садом и родителями.</a:t>
            </a:r>
          </a:p>
          <a:p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4286248" y="3286124"/>
            <a:ext cx="2928958" cy="2500330"/>
          </a:xfrm>
          <a:prstGeom prst="flowChartConnector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РОДИТЕЛЬ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571604" y="3214686"/>
            <a:ext cx="3071834" cy="2571768"/>
          </a:xfrm>
          <a:prstGeom prst="flowChartConnector">
            <a:avLst/>
          </a:prstGeom>
          <a:solidFill>
            <a:srgbClr val="FFC000">
              <a:alpha val="52000"/>
            </a:srgb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ВОСПИТАННИК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2928926" y="1714488"/>
            <a:ext cx="3071834" cy="2428892"/>
          </a:xfrm>
          <a:prstGeom prst="flowChartConnector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ПЕДАГОГ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0"/>
            <a:ext cx="91278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1"/>
            <a:ext cx="8643998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Преимущества использования </a:t>
            </a:r>
            <a:r>
              <a:rPr lang="ru-RU" sz="2600" b="1" dirty="0" err="1" smtClean="0">
                <a:solidFill>
                  <a:srgbClr val="FF0000"/>
                </a:solidFill>
                <a:latin typeface="Arial Black" pitchFamily="34" charset="0"/>
              </a:rPr>
              <a:t>лэпбука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информативен;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способствует развитию творчества, воображения;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пригоден к использованию одновременно группой детей;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обладает дидактическими свойствами;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является средством художественно-эстетического развития ребенка, приобщает его к миру искусства;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вариативен, многофункциональный;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доступен детям дошкольного возраста;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 обеспечивает игровую, познавательную, исследовательскую и творческую активность всех воспитанников.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endParaRPr lang="ru-RU" sz="2200" dirty="0" smtClean="0"/>
          </a:p>
          <a:p>
            <a:pPr lvl="0" algn="ctr"/>
            <a:r>
              <a:rPr lang="ru-RU" sz="2600" b="1" dirty="0" smtClean="0">
                <a:solidFill>
                  <a:srgbClr val="FF0000"/>
                </a:solidFill>
              </a:rPr>
              <a:t>Дошкольникам нужны </a:t>
            </a:r>
          </a:p>
          <a:p>
            <a:pPr lvl="0" algn="ctr"/>
            <a:r>
              <a:rPr lang="ru-RU" sz="2600" b="1" dirty="0" smtClean="0">
                <a:solidFill>
                  <a:srgbClr val="FF0000"/>
                </a:solidFill>
              </a:rPr>
              <a:t>эмоциональные, яркие и увлекательные занятия!</a:t>
            </a:r>
          </a:p>
          <a:p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5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0"/>
            <a:ext cx="9127859" cy="6858000"/>
          </a:xfrm>
          <a:prstGeom prst="rect">
            <a:avLst/>
          </a:prstGeom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7158" y="285728"/>
            <a:ext cx="8501122" cy="5309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5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8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азновидности тематических папок?</a:t>
            </a:r>
            <a:endParaRPr kumimoji="0" lang="ru-RU" sz="28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7158" y="1071546"/>
            <a:ext cx="8501122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5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учебные;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5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игровые;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5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поздравительные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праздничные;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5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автобиографические (папка-отчет о каком-то важном событии в жизни ребенка: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 путешествии, о походе в цирк, о каникулярном досуге и т.д.</a:t>
            </a:r>
            <a:endParaRPr kumimoji="0" lang="ru-RU" sz="28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5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0"/>
            <a:ext cx="9127859" cy="6858000"/>
          </a:xfrm>
          <a:prstGeom prst="rect">
            <a:avLst/>
          </a:prstGeom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7158" y="285728"/>
            <a:ext cx="8501122" cy="9618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Формы </a:t>
            </a:r>
            <a:r>
              <a:rPr lang="ru-RU" sz="2800" b="1" dirty="0" err="1" smtClean="0">
                <a:solidFill>
                  <a:srgbClr val="FF0000"/>
                </a:solidFill>
                <a:latin typeface="Bookman Old Style" pitchFamily="18" charset="0"/>
              </a:rPr>
              <a:t>лэпбуков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7158" y="928671"/>
            <a:ext cx="8501122" cy="23259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стандартная книжка с двумя разворотами;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папка с 3-5 разворотами;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книжка-гармошка;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фигурная папка.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3012" name="Picture 4" descr="http://www.maam.ru/upload/blogs/detsad-33785-1463561154.jpg"/>
          <p:cNvPicPr>
            <a:picLocks noChangeAspect="1" noChangeArrowheads="1"/>
          </p:cNvPicPr>
          <p:nvPr/>
        </p:nvPicPr>
        <p:blipFill>
          <a:blip r:embed="rId4"/>
          <a:srcRect t="1333" b="4222"/>
          <a:stretch>
            <a:fillRect/>
          </a:stretch>
        </p:blipFill>
        <p:spPr bwMode="auto">
          <a:xfrm>
            <a:off x="5572132" y="3087996"/>
            <a:ext cx="3571869" cy="377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www.maam.ru/upload/blogs/detsad-295206-1457978235.jpg"/>
          <p:cNvPicPr>
            <a:picLocks noChangeAspect="1" noChangeArrowheads="1"/>
          </p:cNvPicPr>
          <p:nvPr/>
        </p:nvPicPr>
        <p:blipFill>
          <a:blip r:embed="rId5"/>
          <a:srcRect t="1847"/>
          <a:stretch>
            <a:fillRect/>
          </a:stretch>
        </p:blipFill>
        <p:spPr bwMode="auto">
          <a:xfrm>
            <a:off x="0" y="2714620"/>
            <a:ext cx="4856305" cy="28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http://www.maam.ru/upload/blogs/detsad-278533-1464190282.jpg"/>
          <p:cNvPicPr>
            <a:picLocks noChangeAspect="1" noChangeArrowheads="1"/>
          </p:cNvPicPr>
          <p:nvPr/>
        </p:nvPicPr>
        <p:blipFill>
          <a:blip r:embed="rId6"/>
          <a:srcRect b="5335"/>
          <a:stretch>
            <a:fillRect/>
          </a:stretch>
        </p:blipFill>
        <p:spPr bwMode="auto">
          <a:xfrm>
            <a:off x="2428860" y="4323274"/>
            <a:ext cx="3571868" cy="2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825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Лэпбук - в работе педагогов и специалистов ДОУ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328</Words>
  <Application>Microsoft Office PowerPoint</Application>
  <PresentationFormat>Экран (4:3)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- в работе педагогов и специалистов ДОУ</dc:title>
  <dc:creator>Детский сад №5</dc:creator>
  <cp:lastModifiedBy>FORWARD</cp:lastModifiedBy>
  <cp:revision>122</cp:revision>
  <dcterms:created xsi:type="dcterms:W3CDTF">2014-11-17T20:03:51Z</dcterms:created>
  <dcterms:modified xsi:type="dcterms:W3CDTF">2016-12-19T16:34:45Z</dcterms:modified>
</cp:coreProperties>
</file>