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D3446A4-B918-4EF9-9A21-B65F9E1A0324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18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9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6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39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6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35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8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4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4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82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17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84">
              <a:srgbClr val="FF900E"/>
            </a:gs>
            <a:gs pos="30422">
              <a:srgbClr val="FFA219"/>
            </a:gs>
            <a:gs pos="20825">
              <a:srgbClr val="FFBD29"/>
            </a:gs>
            <a:gs pos="11655">
              <a:srgbClr val="FFD639"/>
            </a:gs>
            <a:gs pos="0">
              <a:srgbClr val="FFF200">
                <a:lumMod val="70000"/>
                <a:lumOff val="30000"/>
              </a:srgbClr>
            </a:gs>
            <a:gs pos="50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A73-057A-4664-9BE2-4EF228BF569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D5BE-3A10-47E2-8707-B8C44798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01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706125"/>
            <a:ext cx="7992887" cy="2232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sz="6000" dirty="0" smtClean="0">
                <a:solidFill>
                  <a:srgbClr val="800000"/>
                </a:solidFill>
              </a:rPr>
              <a:t>Я дружу со звуком </a:t>
            </a:r>
            <a:br>
              <a:rPr lang="ru-RU" sz="6000" dirty="0" smtClean="0">
                <a:solidFill>
                  <a:srgbClr val="800000"/>
                </a:solidFill>
              </a:rPr>
            </a:br>
            <a:r>
              <a:rPr lang="en-US" sz="6000" dirty="0" smtClean="0">
                <a:solidFill>
                  <a:srgbClr val="800000"/>
                </a:solidFill>
              </a:rPr>
              <a:t>[</a:t>
            </a:r>
            <a:r>
              <a:rPr lang="ru-RU" sz="6000" dirty="0" smtClean="0">
                <a:solidFill>
                  <a:srgbClr val="800000"/>
                </a:solidFill>
              </a:rPr>
              <a:t>Ш</a:t>
            </a:r>
            <a:r>
              <a:rPr lang="en-US" sz="6000" dirty="0" smtClean="0">
                <a:solidFill>
                  <a:srgbClr val="800000"/>
                </a:solidFill>
              </a:rPr>
              <a:t>]</a:t>
            </a:r>
            <a:r>
              <a:rPr lang="ru-RU" sz="6000" dirty="0" smtClean="0">
                <a:solidFill>
                  <a:srgbClr val="800000"/>
                </a:solidFill>
              </a:rPr>
              <a:t> </a:t>
            </a:r>
            <a:endParaRPr lang="ru-RU" sz="6000" dirty="0">
              <a:solidFill>
                <a:srgbClr val="800000"/>
              </a:solidFill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395536" y="3501008"/>
            <a:ext cx="7488832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 в словах, словосочетаниях, грамматических упражнениях и в связной </a:t>
            </a:r>
            <a:r>
              <a:rPr lang="ru-RU" dirty="0" smtClean="0"/>
              <a:t>речи.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58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518698" y="5772125"/>
            <a:ext cx="752475" cy="5429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584893" y="5852841"/>
            <a:ext cx="752475" cy="542925"/>
          </a:xfrm>
          <a:prstGeom prst="rightArrow">
            <a:avLst/>
          </a:prstGeom>
          <a:solidFill>
            <a:srgbClr val="079D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80059" y="338741"/>
            <a:ext cx="6048672" cy="37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Называй картинку каждый раз, когда вращается стрелка</a:t>
            </a:r>
            <a:endParaRPr lang="ru-RU" dirty="0"/>
          </a:p>
        </p:txBody>
      </p:sp>
      <p:pic>
        <p:nvPicPr>
          <p:cNvPr id="1026" name="Picture 2" descr="E:\АВТОМАТИЗАЦИЯ\Ш\_Графотека\В начале_Ша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979" y="836712"/>
            <a:ext cx="4487261" cy="47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2699792" y="5772125"/>
            <a:ext cx="752475" cy="54292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85064" y="5772123"/>
            <a:ext cx="752475" cy="542925"/>
          </a:xfrm>
          <a:prstGeom prst="rightArrow">
            <a:avLst/>
          </a:prstGeom>
          <a:solidFill>
            <a:srgbClr val="F684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948237" y="5805107"/>
            <a:ext cx="752475" cy="54292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82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059" y="338741"/>
            <a:ext cx="6048672" cy="37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Называй картинку каждый раз, когда мерцает звёздочка</a:t>
            </a:r>
            <a:endParaRPr lang="ru-RU" dirty="0"/>
          </a:p>
        </p:txBody>
      </p:sp>
      <p:pic>
        <p:nvPicPr>
          <p:cNvPr id="2050" name="Picture 2" descr="E:\АВТОМАТИЗАЦИЯ\Ш\_Графотека\В середине_Маш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059" y="836710"/>
            <a:ext cx="6022871" cy="451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/>
          <p:cNvSpPr/>
          <p:nvPr/>
        </p:nvSpPr>
        <p:spPr>
          <a:xfrm>
            <a:off x="251520" y="5517232"/>
            <a:ext cx="933450" cy="847725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403648" y="5517232"/>
            <a:ext cx="933450" cy="847725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627784" y="5536624"/>
            <a:ext cx="933450" cy="847725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3792313" y="5536624"/>
            <a:ext cx="933450" cy="847725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4910720" y="5536624"/>
            <a:ext cx="933450" cy="847725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6156176" y="5529764"/>
            <a:ext cx="933450" cy="847725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1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059" y="338741"/>
            <a:ext cx="6048672" cy="37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Называй картинку каждый раз, когда исчезает молния</a:t>
            </a:r>
            <a:endParaRPr lang="ru-RU" dirty="0"/>
          </a:p>
        </p:txBody>
      </p:sp>
      <p:pic>
        <p:nvPicPr>
          <p:cNvPr id="3074" name="Picture 2" descr="E:\АВТОМАТИЗАЦИЯ\Ш\_Графотека\Конец_Гуаш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160" y="1083007"/>
            <a:ext cx="5656237" cy="42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олния 3"/>
          <p:cNvSpPr/>
          <p:nvPr/>
        </p:nvSpPr>
        <p:spPr>
          <a:xfrm>
            <a:off x="1286694" y="5616415"/>
            <a:ext cx="819150" cy="790575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467544" y="5620721"/>
            <a:ext cx="819150" cy="790575"/>
          </a:xfrm>
          <a:prstGeom prst="lightningBol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Молния 6"/>
          <p:cNvSpPr/>
          <p:nvPr/>
        </p:nvSpPr>
        <p:spPr>
          <a:xfrm>
            <a:off x="2105844" y="5616414"/>
            <a:ext cx="819150" cy="790575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2966095" y="5646684"/>
            <a:ext cx="819150" cy="790575"/>
          </a:xfrm>
          <a:prstGeom prst="lightningBol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3785245" y="5616412"/>
            <a:ext cx="819150" cy="790575"/>
          </a:xfrm>
          <a:prstGeom prst="lightningBol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Молния 9"/>
          <p:cNvSpPr/>
          <p:nvPr/>
        </p:nvSpPr>
        <p:spPr>
          <a:xfrm>
            <a:off x="4539081" y="5646684"/>
            <a:ext cx="819150" cy="790575"/>
          </a:xfrm>
          <a:prstGeom prst="lightningBol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Молния 10"/>
          <p:cNvSpPr/>
          <p:nvPr/>
        </p:nvSpPr>
        <p:spPr>
          <a:xfrm>
            <a:off x="5358231" y="5616411"/>
            <a:ext cx="819150" cy="790575"/>
          </a:xfrm>
          <a:prstGeom prst="lightningBol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9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АВТОМАТИЗАЦИЯ\Ш\_Графотека\В начале_Ша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1440160" cy="17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4041" y="350911"/>
            <a:ext cx="3207965" cy="37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тут есть? Чего не стало?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7809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шапка. </a:t>
            </a:r>
          </a:p>
          <a:p>
            <a:r>
              <a:rPr lang="ru-RU" dirty="0" smtClean="0"/>
              <a:t>Не стало … .</a:t>
            </a:r>
            <a:endParaRPr lang="ru-RU" dirty="0"/>
          </a:p>
        </p:txBody>
      </p:sp>
      <p:pic>
        <p:nvPicPr>
          <p:cNvPr id="4099" name="Picture 3" descr="E:\АВТОМАТИЗАЦИЯ\Ш\_Графотека\В начале_Ш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320" y="881850"/>
            <a:ext cx="1644773" cy="16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9320" y="27808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шар. </a:t>
            </a:r>
          </a:p>
          <a:p>
            <a:r>
              <a:rPr lang="ru-RU" dirty="0" smtClean="0"/>
              <a:t>Не стало … .</a:t>
            </a:r>
            <a:endParaRPr lang="ru-RU" dirty="0"/>
          </a:p>
        </p:txBody>
      </p:sp>
      <p:pic>
        <p:nvPicPr>
          <p:cNvPr id="4101" name="Picture 5" descr="E:\АВТОМАТИЗАЦИЯ\Ш\_Графотека\В начале_Шахмат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40141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1187" y="28403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шахматы. </a:t>
            </a:r>
          </a:p>
          <a:p>
            <a:r>
              <a:rPr lang="ru-RU" dirty="0" smtClean="0"/>
              <a:t>Не стало … .</a:t>
            </a:r>
            <a:endParaRPr lang="ru-RU" dirty="0"/>
          </a:p>
        </p:txBody>
      </p:sp>
      <p:pic>
        <p:nvPicPr>
          <p:cNvPr id="4102" name="Picture 6" descr="E:\АВТОМАТИЗАЦИЯ\Ш\_Графотека\В начале_Шел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628"/>
            <a:ext cx="2195737" cy="16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3" y="5445224"/>
            <a:ext cx="219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шёлк. </a:t>
            </a:r>
          </a:p>
          <a:p>
            <a:r>
              <a:rPr lang="ru-RU" dirty="0" smtClean="0"/>
              <a:t>Не стало … .</a:t>
            </a:r>
            <a:endParaRPr lang="ru-RU" dirty="0"/>
          </a:p>
        </p:txBody>
      </p:sp>
      <p:pic>
        <p:nvPicPr>
          <p:cNvPr id="4103" name="Picture 7" descr="E:\АВТОМАТИЗАЦИЯ\Ш\_Графотека\В начале_Шелух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911" y="3579628"/>
            <a:ext cx="2317178" cy="15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9319" y="5443237"/>
            <a:ext cx="219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шелуха. </a:t>
            </a:r>
          </a:p>
          <a:p>
            <a:r>
              <a:rPr lang="ru-RU" dirty="0" smtClean="0"/>
              <a:t>Не стало … .</a:t>
            </a:r>
            <a:endParaRPr lang="ru-RU" dirty="0"/>
          </a:p>
        </p:txBody>
      </p:sp>
      <p:pic>
        <p:nvPicPr>
          <p:cNvPr id="4104" name="Picture 8" descr="E:\АВТОМАТИЗАЦИЯ\Ш\_Графотека\В начале_Шил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231" y="3579627"/>
            <a:ext cx="2528185" cy="1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88231" y="5445224"/>
            <a:ext cx="219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шило. </a:t>
            </a:r>
          </a:p>
          <a:p>
            <a:r>
              <a:rPr lang="ru-RU" dirty="0" smtClean="0"/>
              <a:t>Не стало …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88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50911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Добавляй к названию каждого предмета слова «МОЙ», «МОЯ», «МОЁ» или «МОИ»</a:t>
            </a:r>
            <a:endParaRPr lang="ru-RU" dirty="0"/>
          </a:p>
        </p:txBody>
      </p:sp>
      <p:pic>
        <p:nvPicPr>
          <p:cNvPr id="5122" name="Picture 2" descr="E:\АВТОМАТИЗАЦИЯ\Ш\_Графотека\В начале_Шляп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340864" cy="15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091" y="2636912"/>
            <a:ext cx="219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Чья это шляпка?</a:t>
            </a:r>
            <a:endParaRPr lang="ru-RU" dirty="0"/>
          </a:p>
        </p:txBody>
      </p:sp>
      <p:pic>
        <p:nvPicPr>
          <p:cNvPr id="5123" name="Picture 3" descr="E:\АВТОМАТИЗАЦИЯ\Ш\_Графотека\В начале_Шнур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818" y="908721"/>
            <a:ext cx="2106254" cy="157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4901" y="2636912"/>
            <a:ext cx="219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Чьи это шнурки?</a:t>
            </a:r>
            <a:endParaRPr lang="ru-RU" dirty="0"/>
          </a:p>
        </p:txBody>
      </p:sp>
      <p:pic>
        <p:nvPicPr>
          <p:cNvPr id="5124" name="Picture 4" descr="E:\АВТОМАТИЗАЦИЯ\Ш\_Графотека\В начале_Шокола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937926"/>
            <a:ext cx="2304255" cy="15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8387" y="2649976"/>
            <a:ext cx="219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Чей это шоколад?</a:t>
            </a:r>
            <a:endParaRPr lang="ru-RU" dirty="0"/>
          </a:p>
        </p:txBody>
      </p:sp>
      <p:pic>
        <p:nvPicPr>
          <p:cNvPr id="5125" name="Picture 5" descr="E:\АВТОМАТИЗАЦИЯ\Ш\_Графотека\В середине_Кашн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1656184" cy="22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089" y="5589240"/>
            <a:ext cx="194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Чьё это кашне?</a:t>
            </a:r>
            <a:endParaRPr lang="ru-RU" dirty="0"/>
          </a:p>
        </p:txBody>
      </p:sp>
      <p:pic>
        <p:nvPicPr>
          <p:cNvPr id="5126" name="Picture 6" descr="E:\АВТОМАТИЗАЦИЯ\Ш\_Графотека\В середине_Каштан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981" y="3464574"/>
            <a:ext cx="247974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90189" y="5583102"/>
            <a:ext cx="219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Чьи это каштаны?</a:t>
            </a:r>
            <a:endParaRPr lang="ru-RU" dirty="0"/>
          </a:p>
        </p:txBody>
      </p:sp>
      <p:pic>
        <p:nvPicPr>
          <p:cNvPr id="5127" name="Picture 7" descr="E:\АВТОМАТИЗАЦИЯ\Ш\_Графотека\В середине_Кошеле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231" y="3464574"/>
            <a:ext cx="2843808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56266" y="5583102"/>
            <a:ext cx="219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Чей это кошелёк?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84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3557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Попроси про каждый предмет, чтобы тебе его дали. Чего тебе дать?</a:t>
            </a:r>
            <a:endParaRPr lang="ru-RU" dirty="0"/>
          </a:p>
        </p:txBody>
      </p:sp>
      <p:pic>
        <p:nvPicPr>
          <p:cNvPr id="6146" name="Picture 2" descr="E:\АВТОМАТИЗАЦИЯ\Ш\_Графотека\В середине_Груш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003471" cy="19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700" y="315541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Дайте мне … (грушу)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09997" y="3155410"/>
            <a:ext cx="11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Пешку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55528" y="3136139"/>
            <a:ext cx="11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Крышка</a:t>
            </a:r>
            <a:endParaRPr lang="ru-RU" dirty="0"/>
          </a:p>
        </p:txBody>
      </p:sp>
      <p:pic>
        <p:nvPicPr>
          <p:cNvPr id="6149" name="Picture 5" descr="E:\АВТОМАТИЗАЦИЯ\Ш\_Графотека\В середине_Клеш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87" y="3789040"/>
            <a:ext cx="1673746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АВТОМАТИЗАЦИЯ\Ш\_Графотека\В середине_Кры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0647" y="5877272"/>
            <a:ext cx="11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Клешня</a:t>
            </a:r>
            <a:endParaRPr lang="ru-RU" dirty="0"/>
          </a:p>
        </p:txBody>
      </p:sp>
      <p:pic>
        <p:nvPicPr>
          <p:cNvPr id="6152" name="Picture 8" descr="E:\АВТОМАТИЗАЦИЯ\Ш\_Графотека\В середине_Лапш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969" y="3793387"/>
            <a:ext cx="1931447" cy="193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75285" y="5871904"/>
            <a:ext cx="11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Лапша</a:t>
            </a:r>
            <a:endParaRPr lang="ru-RU" dirty="0"/>
          </a:p>
        </p:txBody>
      </p:sp>
      <p:pic>
        <p:nvPicPr>
          <p:cNvPr id="6153" name="Picture 9" descr="E:\АВТОМАТИЗАЦИЯ\Ш\_Графотека\В середине_Пеш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258" y="1196752"/>
            <a:ext cx="1180937" cy="18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:\АВТОМАТИЗАЦИЯ\Ш\_Графотека\В начале и середине_Шиш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918" y="3778398"/>
            <a:ext cx="1265619" cy="18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85918" y="5885739"/>
            <a:ext cx="11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Шишку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00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163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FORWARD</cp:lastModifiedBy>
  <cp:revision>40</cp:revision>
  <dcterms:created xsi:type="dcterms:W3CDTF">2015-04-06T07:44:20Z</dcterms:created>
  <dcterms:modified xsi:type="dcterms:W3CDTF">2016-12-07T17:48:57Z</dcterms:modified>
</cp:coreProperties>
</file>